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Cocomat Pro Heavy" charset="1" panose="00000A00000000000000"/>
      <p:regular r:id="rId12"/>
    </p:embeddedFont>
    <p:embeddedFont>
      <p:font typeface="Noto Sans" charset="1" panose="020B0502040504020204"/>
      <p:regular r:id="rId13"/>
    </p:embeddedFont>
    <p:embeddedFont>
      <p:font typeface="Noto Sans Bold" charset="1" panose="020B0802040504020204"/>
      <p:regular r:id="rId14"/>
    </p:embeddedFont>
    <p:embeddedFont>
      <p:font typeface="Open Sans Bold" charset="1" panose="020B0806030504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2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5143500"/>
            <a:ext cx="14263463" cy="11957730"/>
            <a:chOff x="0" y="0"/>
            <a:chExt cx="1142785" cy="9580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2785" cy="958050"/>
            </a:xfrm>
            <a:custGeom>
              <a:avLst/>
              <a:gdLst/>
              <a:ahLst/>
              <a:cxnLst/>
              <a:rect r="r" b="b" t="t" l="l"/>
              <a:pathLst>
                <a:path h="958050" w="1142785">
                  <a:moveTo>
                    <a:pt x="571392" y="0"/>
                  </a:moveTo>
                  <a:cubicBezTo>
                    <a:pt x="255821" y="0"/>
                    <a:pt x="0" y="214467"/>
                    <a:pt x="0" y="479025"/>
                  </a:cubicBezTo>
                  <a:cubicBezTo>
                    <a:pt x="0" y="743583"/>
                    <a:pt x="255821" y="958050"/>
                    <a:pt x="571392" y="958050"/>
                  </a:cubicBezTo>
                  <a:cubicBezTo>
                    <a:pt x="886964" y="958050"/>
                    <a:pt x="1142785" y="743583"/>
                    <a:pt x="1142785" y="479025"/>
                  </a:cubicBezTo>
                  <a:cubicBezTo>
                    <a:pt x="1142785" y="214467"/>
                    <a:pt x="886964" y="0"/>
                    <a:pt x="57139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7136" y="42192"/>
              <a:ext cx="928513" cy="826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827073"/>
            <a:ext cx="10520408" cy="152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41"/>
              </a:lnSpc>
              <a:spcBef>
                <a:spcPct val="0"/>
              </a:spcBef>
            </a:pPr>
            <a:r>
              <a:rPr lang="en-US" b="true" sz="8743">
                <a:solidFill>
                  <a:srgbClr val="FFFFFF"/>
                </a:solidFill>
                <a:latin typeface="Cocomat Pro Heavy"/>
                <a:ea typeface="Cocomat Pro Heavy"/>
                <a:cs typeface="Cocomat Pro Heavy"/>
                <a:sym typeface="Cocomat Pro Heavy"/>
              </a:rPr>
              <a:t>PROYECTO DE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964948" y="-934651"/>
            <a:ext cx="2300987" cy="230098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1399247" y="1931202"/>
            <a:ext cx="7779474" cy="7614160"/>
          </a:xfrm>
          <a:custGeom>
            <a:avLst/>
            <a:gdLst/>
            <a:ahLst/>
            <a:cxnLst/>
            <a:rect r="r" b="b" t="t" l="l"/>
            <a:pathLst>
              <a:path h="7614160" w="7779474">
                <a:moveTo>
                  <a:pt x="7779474" y="0"/>
                </a:moveTo>
                <a:lnTo>
                  <a:pt x="0" y="0"/>
                </a:lnTo>
                <a:lnTo>
                  <a:pt x="0" y="7614159"/>
                </a:lnTo>
                <a:lnTo>
                  <a:pt x="7779474" y="7614159"/>
                </a:lnTo>
                <a:lnTo>
                  <a:pt x="777947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114103"/>
            <a:ext cx="9475241" cy="2027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6424"/>
              </a:lnSpc>
              <a:spcBef>
                <a:spcPct val="0"/>
              </a:spcBef>
            </a:pPr>
            <a:r>
              <a:rPr lang="en-US" b="true" sz="11731">
                <a:solidFill>
                  <a:srgbClr val="FFFFFF"/>
                </a:solidFill>
                <a:latin typeface="Cocomat Pro Heavy"/>
                <a:ea typeface="Cocomat Pro Heavy"/>
                <a:cs typeface="Cocomat Pro Heavy"/>
                <a:sym typeface="Cocomat Pro Heavy"/>
              </a:rPr>
              <a:t>PROGRA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069937"/>
            <a:ext cx="7840837" cy="130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7"/>
              </a:lnSpc>
            </a:pPr>
            <a:r>
              <a:rPr lang="en-US" sz="3726" spc="234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Presentado por Rodrigo, Elian</a:t>
            </a:r>
          </a:p>
          <a:p>
            <a:pPr algn="l">
              <a:lnSpc>
                <a:spcPts val="5217"/>
              </a:lnSpc>
            </a:pPr>
            <a:r>
              <a:rPr lang="en-US" sz="3726" spc="234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y Mariano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2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38123" y="2061695"/>
            <a:ext cx="13211754" cy="6163610"/>
            <a:chOff x="0" y="0"/>
            <a:chExt cx="4730473" cy="22068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80010" y="80010"/>
              <a:ext cx="4637763" cy="2114172"/>
            </a:xfrm>
            <a:custGeom>
              <a:avLst/>
              <a:gdLst/>
              <a:ahLst/>
              <a:cxnLst/>
              <a:rect r="r" b="b" t="t" l="l"/>
              <a:pathLst>
                <a:path h="2114172" w="4637763">
                  <a:moveTo>
                    <a:pt x="0" y="2059563"/>
                  </a:moveTo>
                  <a:lnTo>
                    <a:pt x="0" y="2114172"/>
                  </a:lnTo>
                  <a:lnTo>
                    <a:pt x="4637763" y="2114172"/>
                  </a:lnTo>
                  <a:lnTo>
                    <a:pt x="4637763" y="0"/>
                  </a:lnTo>
                  <a:lnTo>
                    <a:pt x="4583153" y="0"/>
                  </a:lnTo>
                  <a:lnTo>
                    <a:pt x="4583153" y="2059563"/>
                  </a:lnTo>
                  <a:close/>
                </a:path>
              </a:pathLst>
            </a:custGeom>
            <a:solidFill>
              <a:srgbClr val="4F8FD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7310" y="67310"/>
              <a:ext cx="4663163" cy="2139572"/>
            </a:xfrm>
            <a:custGeom>
              <a:avLst/>
              <a:gdLst/>
              <a:ahLst/>
              <a:cxnLst/>
              <a:rect r="r" b="b" t="t" l="l"/>
              <a:pathLst>
                <a:path h="2139572" w="4663163">
                  <a:moveTo>
                    <a:pt x="4595853" y="0"/>
                  </a:moveTo>
                  <a:lnTo>
                    <a:pt x="4595853" y="12700"/>
                  </a:lnTo>
                  <a:lnTo>
                    <a:pt x="4650463" y="12700"/>
                  </a:lnTo>
                  <a:lnTo>
                    <a:pt x="4650463" y="2126872"/>
                  </a:lnTo>
                  <a:lnTo>
                    <a:pt x="12700" y="2126872"/>
                  </a:lnTo>
                  <a:lnTo>
                    <a:pt x="12700" y="2072263"/>
                  </a:lnTo>
                  <a:lnTo>
                    <a:pt x="0" y="2072263"/>
                  </a:lnTo>
                  <a:lnTo>
                    <a:pt x="0" y="2139572"/>
                  </a:lnTo>
                  <a:lnTo>
                    <a:pt x="4663163" y="2139572"/>
                  </a:lnTo>
                  <a:lnTo>
                    <a:pt x="4663163" y="0"/>
                  </a:lnTo>
                  <a:close/>
                </a:path>
              </a:pathLst>
            </a:custGeom>
            <a:solidFill>
              <a:srgbClr val="4F8FD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4637763" cy="2114173"/>
            </a:xfrm>
            <a:custGeom>
              <a:avLst/>
              <a:gdLst/>
              <a:ahLst/>
              <a:cxnLst/>
              <a:rect r="r" b="b" t="t" l="l"/>
              <a:pathLst>
                <a:path h="2114173" w="4637763">
                  <a:moveTo>
                    <a:pt x="0" y="0"/>
                  </a:moveTo>
                  <a:lnTo>
                    <a:pt x="4637763" y="0"/>
                  </a:lnTo>
                  <a:lnTo>
                    <a:pt x="4637763" y="2114173"/>
                  </a:lnTo>
                  <a:lnTo>
                    <a:pt x="0" y="211417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63163" cy="2139573"/>
            </a:xfrm>
            <a:custGeom>
              <a:avLst/>
              <a:gdLst/>
              <a:ahLst/>
              <a:cxnLst/>
              <a:rect r="r" b="b" t="t" l="l"/>
              <a:pathLst>
                <a:path h="2139573" w="4663163">
                  <a:moveTo>
                    <a:pt x="80010" y="2139573"/>
                  </a:moveTo>
                  <a:lnTo>
                    <a:pt x="4663163" y="2139573"/>
                  </a:lnTo>
                  <a:lnTo>
                    <a:pt x="4663163" y="80010"/>
                  </a:lnTo>
                  <a:lnTo>
                    <a:pt x="4663163" y="67310"/>
                  </a:lnTo>
                  <a:lnTo>
                    <a:pt x="4663163" y="0"/>
                  </a:lnTo>
                  <a:lnTo>
                    <a:pt x="0" y="0"/>
                  </a:lnTo>
                  <a:lnTo>
                    <a:pt x="0" y="2139573"/>
                  </a:lnTo>
                  <a:lnTo>
                    <a:pt x="67310" y="2139573"/>
                  </a:lnTo>
                  <a:lnTo>
                    <a:pt x="80010" y="2139573"/>
                  </a:lnTo>
                  <a:close/>
                  <a:moveTo>
                    <a:pt x="12700" y="12700"/>
                  </a:moveTo>
                  <a:lnTo>
                    <a:pt x="4650463" y="12700"/>
                  </a:lnTo>
                  <a:lnTo>
                    <a:pt x="4650463" y="2126873"/>
                  </a:lnTo>
                  <a:lnTo>
                    <a:pt x="12700" y="2126873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4F8FD1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135112" y="1015317"/>
            <a:ext cx="1126451" cy="1089841"/>
          </a:xfrm>
          <a:custGeom>
            <a:avLst/>
            <a:gdLst/>
            <a:ahLst/>
            <a:cxnLst/>
            <a:rect r="r" b="b" t="t" l="l"/>
            <a:pathLst>
              <a:path h="1089841" w="1126451">
                <a:moveTo>
                  <a:pt x="0" y="0"/>
                </a:moveTo>
                <a:lnTo>
                  <a:pt x="1126451" y="0"/>
                </a:lnTo>
                <a:lnTo>
                  <a:pt x="1126451" y="1089841"/>
                </a:lnTo>
                <a:lnTo>
                  <a:pt x="0" y="1089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334638" y="2579273"/>
            <a:ext cx="3340088" cy="4783980"/>
          </a:xfrm>
          <a:custGeom>
            <a:avLst/>
            <a:gdLst/>
            <a:ahLst/>
            <a:cxnLst/>
            <a:rect r="r" b="b" t="t" l="l"/>
            <a:pathLst>
              <a:path h="4783980" w="3340088">
                <a:moveTo>
                  <a:pt x="0" y="0"/>
                </a:moveTo>
                <a:lnTo>
                  <a:pt x="3340088" y="0"/>
                </a:lnTo>
                <a:lnTo>
                  <a:pt x="3340088" y="4783980"/>
                </a:lnTo>
                <a:lnTo>
                  <a:pt x="0" y="4783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03336" y="1962283"/>
            <a:ext cx="8431301" cy="1241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67"/>
              </a:lnSpc>
              <a:spcBef>
                <a:spcPct val="0"/>
              </a:spcBef>
            </a:pPr>
            <a:r>
              <a:rPr lang="en-US" b="true" sz="7191">
                <a:solidFill>
                  <a:srgbClr val="4F8FD1"/>
                </a:solidFill>
                <a:latin typeface="Cocomat Pro Heavy"/>
                <a:ea typeface="Cocomat Pro Heavy"/>
                <a:cs typeface="Cocomat Pro Heavy"/>
                <a:sym typeface="Cocomat Pro Heavy"/>
              </a:rPr>
              <a:t>BASE DE DATOS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65494" y="3175036"/>
            <a:ext cx="8360092" cy="4633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54"/>
              </a:lnSpc>
            </a:pPr>
            <a:r>
              <a:rPr lang="en-US" sz="1324">
                <a:solidFill>
                  <a:srgbClr val="0E0722"/>
                </a:solidFill>
                <a:latin typeface="Noto Sans"/>
                <a:ea typeface="Noto Sans"/>
                <a:cs typeface="Noto Sans"/>
                <a:sym typeface="Noto Sans"/>
              </a:rPr>
              <a:t>-- Problemática:</a:t>
            </a:r>
          </a:p>
          <a:p>
            <a:pPr algn="l">
              <a:lnSpc>
                <a:spcPts val="1854"/>
              </a:lnSpc>
            </a:pPr>
          </a:p>
          <a:p>
            <a:pPr algn="l">
              <a:lnSpc>
                <a:spcPts val="1854"/>
              </a:lnSpc>
            </a:pPr>
            <a:r>
              <a:rPr lang="en-US" sz="1324">
                <a:solidFill>
                  <a:srgbClr val="0E0722"/>
                </a:solidFill>
                <a:latin typeface="Noto Sans"/>
                <a:ea typeface="Noto Sans"/>
                <a:cs typeface="Noto Sans"/>
                <a:sym typeface="Noto Sans"/>
              </a:rPr>
              <a:t>--La gestión y análisis del rendimiento en la Fórmula 1 es compleja debido a la gran cantidad de variables que influyen </a:t>
            </a:r>
          </a:p>
          <a:p>
            <a:pPr algn="l">
              <a:lnSpc>
                <a:spcPts val="1854"/>
              </a:lnSpc>
            </a:pPr>
            <a:r>
              <a:rPr lang="en-US" sz="1324">
                <a:solidFill>
                  <a:srgbClr val="0E0722"/>
                </a:solidFill>
                <a:latin typeface="Noto Sans"/>
                <a:ea typeface="Noto Sans"/>
                <a:cs typeface="Noto Sans"/>
                <a:sym typeface="Noto Sans"/>
              </a:rPr>
              <a:t>--en el desempeño de los pilotos, escuderías y vehículos en distintas condiciones. </a:t>
            </a:r>
          </a:p>
          <a:p>
            <a:pPr algn="l">
              <a:lnSpc>
                <a:spcPts val="1854"/>
              </a:lnSpc>
            </a:pPr>
            <a:r>
              <a:rPr lang="en-US" sz="1324">
                <a:solidFill>
                  <a:srgbClr val="0E0722"/>
                </a:solidFill>
                <a:latin typeface="Noto Sans"/>
                <a:ea typeface="Noto Sans"/>
                <a:cs typeface="Noto Sans"/>
                <a:sym typeface="Noto Sans"/>
              </a:rPr>
              <a:t>--Antes, esta información se encontraba dispersa en registros no integrados, dificultando la evaluación de desempeño, la predicción de resultados y </a:t>
            </a:r>
          </a:p>
          <a:p>
            <a:pPr algn="l">
              <a:lnSpc>
                <a:spcPts val="1854"/>
              </a:lnSpc>
            </a:pPr>
            <a:r>
              <a:rPr lang="en-US" sz="1324">
                <a:solidFill>
                  <a:srgbClr val="0E0722"/>
                </a:solidFill>
                <a:latin typeface="Noto Sans"/>
                <a:ea typeface="Noto Sans"/>
                <a:cs typeface="Noto Sans"/>
                <a:sym typeface="Noto Sans"/>
              </a:rPr>
              <a:t>--la toma de decisiones estratégicas.</a:t>
            </a:r>
          </a:p>
          <a:p>
            <a:pPr algn="l">
              <a:lnSpc>
                <a:spcPts val="1854"/>
              </a:lnSpc>
            </a:pPr>
          </a:p>
          <a:p>
            <a:pPr algn="l">
              <a:lnSpc>
                <a:spcPts val="1854"/>
              </a:lnSpc>
            </a:pPr>
          </a:p>
          <a:p>
            <a:pPr algn="l">
              <a:lnSpc>
                <a:spcPts val="1854"/>
              </a:lnSpc>
            </a:pPr>
            <a:r>
              <a:rPr lang="en-US" sz="1324">
                <a:solidFill>
                  <a:srgbClr val="0E0722"/>
                </a:solidFill>
                <a:latin typeface="Noto Sans"/>
                <a:ea typeface="Noto Sans"/>
                <a:cs typeface="Noto Sans"/>
                <a:sym typeface="Noto Sans"/>
              </a:rPr>
              <a:t>--Justificación para crear la base de datos:</a:t>
            </a:r>
          </a:p>
          <a:p>
            <a:pPr algn="l">
              <a:lnSpc>
                <a:spcPts val="1854"/>
              </a:lnSpc>
            </a:pPr>
          </a:p>
          <a:p>
            <a:pPr algn="l">
              <a:lnSpc>
                <a:spcPts val="1854"/>
              </a:lnSpc>
            </a:pPr>
            <a:r>
              <a:rPr lang="en-US" sz="1324">
                <a:solidFill>
                  <a:srgbClr val="0E0722"/>
                </a:solidFill>
                <a:latin typeface="Noto Sans"/>
                <a:ea typeface="Noto Sans"/>
                <a:cs typeface="Noto Sans"/>
                <a:sym typeface="Noto Sans"/>
              </a:rPr>
              <a:t>--Se creó esta base de datos para centralizar y estructurar toda la información relevante de la Fórmula 1, permitiendo:</a:t>
            </a:r>
          </a:p>
          <a:p>
            <a:pPr algn="l">
              <a:lnSpc>
                <a:spcPts val="1854"/>
              </a:lnSpc>
            </a:pPr>
            <a:r>
              <a:rPr lang="en-US" sz="1324">
                <a:solidFill>
                  <a:srgbClr val="0E0722"/>
                </a:solidFill>
                <a:latin typeface="Noto Sans"/>
                <a:ea typeface="Noto Sans"/>
                <a:cs typeface="Noto Sans"/>
                <a:sym typeface="Noto Sans"/>
              </a:rPr>
              <a:t> -- • Llevar un historial completo de pilotos y escuderías.</a:t>
            </a:r>
          </a:p>
          <a:p>
            <a:pPr algn="l">
              <a:lnSpc>
                <a:spcPts val="1854"/>
              </a:lnSpc>
            </a:pPr>
            <a:r>
              <a:rPr lang="en-US" sz="1324">
                <a:solidFill>
                  <a:srgbClr val="0E0722"/>
                </a:solidFill>
                <a:latin typeface="Noto Sans"/>
                <a:ea typeface="Noto Sans"/>
                <a:cs typeface="Noto Sans"/>
                <a:sym typeface="Noto Sans"/>
              </a:rPr>
              <a:t> -- • Evaluar el impacto de componentes técnicos (como eficiencia y fiabilidad) en el rendimiento.</a:t>
            </a:r>
          </a:p>
          <a:p>
            <a:pPr algn="l">
              <a:lnSpc>
                <a:spcPts val="1854"/>
              </a:lnSpc>
            </a:pPr>
            <a:r>
              <a:rPr lang="en-US" sz="1324">
                <a:solidFill>
                  <a:srgbClr val="0E0722"/>
                </a:solidFill>
                <a:latin typeface="Noto Sans"/>
                <a:ea typeface="Noto Sans"/>
                <a:cs typeface="Noto Sans"/>
                <a:sym typeface="Noto Sans"/>
              </a:rPr>
              <a:t> -- • Analizar resultados de carreras considerando factores como clima, neumáticos y estrategias.</a:t>
            </a:r>
          </a:p>
          <a:p>
            <a:pPr algn="l">
              <a:lnSpc>
                <a:spcPts val="1854"/>
              </a:lnSpc>
            </a:pPr>
            <a:r>
              <a:rPr lang="en-US" sz="1324">
                <a:solidFill>
                  <a:srgbClr val="0E0722"/>
                </a:solidFill>
                <a:latin typeface="Noto Sans"/>
                <a:ea typeface="Noto Sans"/>
                <a:cs typeface="Noto Sans"/>
                <a:sym typeface="Noto Sans"/>
              </a:rPr>
              <a:t> -- • Comparar circuitos en cuanto a complejidad, altitud, tipo de pista, etc.</a:t>
            </a:r>
          </a:p>
          <a:p>
            <a:pPr algn="l">
              <a:lnSpc>
                <a:spcPts val="1854"/>
              </a:lnSpc>
            </a:pPr>
            <a:r>
              <a:rPr lang="en-US" sz="1324">
                <a:solidFill>
                  <a:srgbClr val="0E0722"/>
                </a:solidFill>
                <a:latin typeface="Noto Sans"/>
                <a:ea typeface="Noto Sans"/>
                <a:cs typeface="Noto Sans"/>
                <a:sym typeface="Noto Sans"/>
              </a:rPr>
              <a:t> -- • Realizar estudios de rendimiento por temporada, clima o características de circuito.</a:t>
            </a:r>
          </a:p>
          <a:p>
            <a:pPr algn="l" marL="0" indent="0" lvl="1">
              <a:lnSpc>
                <a:spcPts val="185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2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56925" y="6662293"/>
            <a:ext cx="12549976" cy="12663776"/>
            <a:chOff x="0" y="0"/>
            <a:chExt cx="812800" cy="820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12158" y="-2406548"/>
            <a:ext cx="4769843" cy="4813095"/>
            <a:chOff x="0" y="0"/>
            <a:chExt cx="812800" cy="8201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018718" y="8617062"/>
            <a:ext cx="1126451" cy="1089841"/>
          </a:xfrm>
          <a:custGeom>
            <a:avLst/>
            <a:gdLst/>
            <a:ahLst/>
            <a:cxnLst/>
            <a:rect r="r" b="b" t="t" l="l"/>
            <a:pathLst>
              <a:path h="1089841" w="1126451">
                <a:moveTo>
                  <a:pt x="0" y="0"/>
                </a:moveTo>
                <a:lnTo>
                  <a:pt x="1126451" y="0"/>
                </a:lnTo>
                <a:lnTo>
                  <a:pt x="1126451" y="1089841"/>
                </a:lnTo>
                <a:lnTo>
                  <a:pt x="0" y="1089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3552756" y="2057400"/>
            <a:ext cx="9681882" cy="8229600"/>
          </a:xfrm>
          <a:custGeom>
            <a:avLst/>
            <a:gdLst/>
            <a:ahLst/>
            <a:cxnLst/>
            <a:rect r="r" b="b" t="t" l="l"/>
            <a:pathLst>
              <a:path h="8229600" w="9681882">
                <a:moveTo>
                  <a:pt x="9681882" y="0"/>
                </a:moveTo>
                <a:lnTo>
                  <a:pt x="0" y="0"/>
                </a:lnTo>
                <a:lnTo>
                  <a:pt x="0" y="8229600"/>
                </a:lnTo>
                <a:lnTo>
                  <a:pt x="9681882" y="8229600"/>
                </a:lnTo>
                <a:lnTo>
                  <a:pt x="968188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36974" y="796955"/>
            <a:ext cx="11462834" cy="9237203"/>
          </a:xfrm>
          <a:custGeom>
            <a:avLst/>
            <a:gdLst/>
            <a:ahLst/>
            <a:cxnLst/>
            <a:rect r="r" b="b" t="t" l="l"/>
            <a:pathLst>
              <a:path h="9237203" w="11462834">
                <a:moveTo>
                  <a:pt x="0" y="0"/>
                </a:moveTo>
                <a:lnTo>
                  <a:pt x="11462833" y="0"/>
                </a:lnTo>
                <a:lnTo>
                  <a:pt x="11462833" y="9237203"/>
                </a:lnTo>
                <a:lnTo>
                  <a:pt x="0" y="92372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36237" y="-85725"/>
            <a:ext cx="10034675" cy="70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8"/>
              </a:lnSpc>
              <a:spcBef>
                <a:spcPct val="0"/>
              </a:spcBef>
            </a:pPr>
            <a:r>
              <a:rPr lang="en-US" b="true" sz="4105">
                <a:solidFill>
                  <a:srgbClr val="FFFFFF"/>
                </a:solidFill>
                <a:latin typeface="Cocomat Pro Heavy"/>
                <a:ea typeface="Cocomat Pro Heavy"/>
                <a:cs typeface="Cocomat Pro Heavy"/>
                <a:sym typeface="Cocomat Pro Heavy"/>
              </a:rPr>
              <a:t>DIAGRAMA DE LA BASE DE DATOS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2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32540" y="-2377986"/>
            <a:ext cx="4769843" cy="4813095"/>
            <a:chOff x="0" y="0"/>
            <a:chExt cx="812800" cy="820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8FD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411633" y="8520448"/>
            <a:ext cx="4769843" cy="4813095"/>
            <a:chOff x="0" y="0"/>
            <a:chExt cx="812800" cy="8201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8FD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652506" y="352672"/>
            <a:ext cx="437231" cy="441196"/>
            <a:chOff x="0" y="0"/>
            <a:chExt cx="812800" cy="8201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8FD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5556" y="8520448"/>
            <a:ext cx="991649" cy="1000641"/>
            <a:chOff x="0" y="0"/>
            <a:chExt cx="812800" cy="8201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8FD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135112" y="1015317"/>
            <a:ext cx="1126451" cy="1089841"/>
          </a:xfrm>
          <a:custGeom>
            <a:avLst/>
            <a:gdLst/>
            <a:ahLst/>
            <a:cxnLst/>
            <a:rect r="r" b="b" t="t" l="l"/>
            <a:pathLst>
              <a:path h="1089841" w="1126451">
                <a:moveTo>
                  <a:pt x="0" y="0"/>
                </a:moveTo>
                <a:lnTo>
                  <a:pt x="1126451" y="0"/>
                </a:lnTo>
                <a:lnTo>
                  <a:pt x="1126451" y="1089841"/>
                </a:lnTo>
                <a:lnTo>
                  <a:pt x="0" y="1089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41381" y="7004898"/>
            <a:ext cx="4768323" cy="3144847"/>
          </a:xfrm>
          <a:custGeom>
            <a:avLst/>
            <a:gdLst/>
            <a:ahLst/>
            <a:cxnLst/>
            <a:rect r="r" b="b" t="t" l="l"/>
            <a:pathLst>
              <a:path h="3144847" w="4768323">
                <a:moveTo>
                  <a:pt x="0" y="0"/>
                </a:moveTo>
                <a:lnTo>
                  <a:pt x="4768322" y="0"/>
                </a:lnTo>
                <a:lnTo>
                  <a:pt x="4768322" y="3144847"/>
                </a:lnTo>
                <a:lnTo>
                  <a:pt x="0" y="314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195011" y="6558277"/>
            <a:ext cx="4940101" cy="3728723"/>
          </a:xfrm>
          <a:custGeom>
            <a:avLst/>
            <a:gdLst/>
            <a:ahLst/>
            <a:cxnLst/>
            <a:rect r="r" b="b" t="t" l="l"/>
            <a:pathLst>
              <a:path h="3728723" w="4940101">
                <a:moveTo>
                  <a:pt x="0" y="0"/>
                </a:moveTo>
                <a:lnTo>
                  <a:pt x="4940101" y="0"/>
                </a:lnTo>
                <a:lnTo>
                  <a:pt x="4940101" y="3728723"/>
                </a:lnTo>
                <a:lnTo>
                  <a:pt x="0" y="37287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9" r="0" b="-4429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0" y="2507941"/>
            <a:ext cx="18288000" cy="360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8"/>
              </a:lnSpc>
            </a:pPr>
            <a:r>
              <a:rPr lang="en-US" sz="237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Discusión de overfitting/underfitting con base en los resultados:</a:t>
            </a:r>
          </a:p>
          <a:p>
            <a:pPr algn="ctr">
              <a:lnSpc>
                <a:spcPts val="3318"/>
              </a:lnSpc>
            </a:pPr>
            <a:r>
              <a:rPr lang="en-US" sz="237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En este caso tuvimos un caso de underfitting debido a que talvez el modelo no vio una cierta conexion entre las dos variables y en los resultados nos muestra que la r cuadrada esta cerca de 0 o en los negativos significa que hubo underfitting.</a:t>
            </a:r>
          </a:p>
          <a:p>
            <a:pPr algn="ctr">
              <a:lnSpc>
                <a:spcPts val="3318"/>
              </a:lnSpc>
            </a:pPr>
          </a:p>
          <a:p>
            <a:pPr algn="ctr">
              <a:lnSpc>
                <a:spcPts val="3318"/>
              </a:lnSpc>
            </a:pPr>
            <a:r>
              <a:rPr lang="en-US" sz="237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Ajuste Ideal:</a:t>
            </a:r>
          </a:p>
          <a:p>
            <a:pPr algn="ctr">
              <a:lnSpc>
                <a:spcPts val="3318"/>
              </a:lnSpc>
            </a:pPr>
            <a:r>
              <a:rPr lang="en-US" sz="237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Pues en si el ajuste que el modelo capture la tendencia y no haya ningun error, unas tecnicas que se podrian utilizar serian las de regularaizacion, seleccion de caracteristicas y validacion cruazada para mejorar el rendimiento del modelo, tambien pudo haber usado KNN y haber tenido un mejor rendimiento.</a:t>
            </a:r>
          </a:p>
          <a:p>
            <a:pPr algn="ctr" marL="0" indent="0" lvl="1">
              <a:lnSpc>
                <a:spcPts val="2193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3573364" y="188470"/>
            <a:ext cx="10813649" cy="1916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37"/>
              </a:lnSpc>
              <a:spcBef>
                <a:spcPct val="0"/>
              </a:spcBef>
            </a:pPr>
            <a:r>
              <a:rPr lang="en-US" b="true" sz="5455">
                <a:solidFill>
                  <a:srgbClr val="FFFFFF"/>
                </a:solidFill>
                <a:latin typeface="Cocomat Pro Heavy"/>
                <a:ea typeface="Cocomat Pro Heavy"/>
                <a:cs typeface="Cocomat Pro Heavy"/>
                <a:sym typeface="Cocomat Pro Heavy"/>
              </a:rPr>
              <a:t>MACHINE LEARNING (REGRESION LINEAL)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8928" y="6268609"/>
            <a:ext cx="5776751" cy="52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93"/>
              </a:lnSpc>
              <a:spcBef>
                <a:spcPct val="0"/>
              </a:spcBef>
            </a:pPr>
            <a:r>
              <a:rPr lang="en-US" sz="3066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Expectativa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68895" y="5821988"/>
            <a:ext cx="5776751" cy="52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293"/>
              </a:lnSpc>
              <a:spcBef>
                <a:spcPct val="0"/>
              </a:spcBef>
            </a:pPr>
            <a:r>
              <a:rPr lang="en-US" sz="3066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Realidad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2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85652" y="-1568285"/>
            <a:ext cx="5147295" cy="5193970"/>
            <a:chOff x="0" y="0"/>
            <a:chExt cx="812800" cy="820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854067" y="502673"/>
            <a:ext cx="6579867" cy="937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37"/>
              </a:lnSpc>
              <a:spcBef>
                <a:spcPct val="0"/>
              </a:spcBef>
            </a:pPr>
            <a:r>
              <a:rPr lang="en-US" b="true" sz="5455">
                <a:solidFill>
                  <a:srgbClr val="FFFFFF"/>
                </a:solidFill>
                <a:latin typeface="Cocomat Pro Heavy"/>
                <a:ea typeface="Cocomat Pro Heavy"/>
                <a:cs typeface="Cocomat Pro Heavy"/>
                <a:sym typeface="Cocomat Pro Heavy"/>
              </a:rPr>
              <a:t>EDA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0154" y="1784143"/>
            <a:ext cx="12965499" cy="155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2214" b="tru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1. Las de arriba son todas las librerias necesarias, la primera para conectarse a bases de datos SQLite, la segunda para manipulación de datos y anánilisis, la tercera y la cuarta es de datos y gráficos, las otras dos son de operaciones matemáticas y detectar outliers. </a:t>
            </a:r>
          </a:p>
          <a:p>
            <a:pPr algn="ctr" marL="0" indent="0" lvl="1">
              <a:lnSpc>
                <a:spcPts val="31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20154" y="3289983"/>
            <a:ext cx="13793976" cy="11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2214" b="tru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2. El codigo de abajo ayuda a la primera exploracion de las tablas, como cargarlas, mostrar las primeras filas y las dimensiones del dataframe</a:t>
            </a:r>
          </a:p>
          <a:p>
            <a:pPr algn="ctr" marL="0" indent="0" lvl="1">
              <a:lnSpc>
                <a:spcPts val="31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259317" y="4212805"/>
            <a:ext cx="13769365" cy="155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2214" b="tru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3. Limpieza de datos </a:t>
            </a:r>
          </a:p>
          <a:p>
            <a:pPr algn="ctr">
              <a:lnSpc>
                <a:spcPts val="3100"/>
              </a:lnSpc>
            </a:pPr>
            <a:r>
              <a:rPr lang="en-US" sz="2214" b="tru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Se eliminan datos duplicados, y se identifian valores nulos y posibles errores. Aparte se itenta convertir columnas que tengan nombre de "fecha" a datetime</a:t>
            </a:r>
          </a:p>
          <a:p>
            <a:pPr algn="ctr" marL="0" indent="0" lvl="1">
              <a:lnSpc>
                <a:spcPts val="3100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-1280762" y="8816160"/>
            <a:ext cx="2765795" cy="2790875"/>
            <a:chOff x="0" y="0"/>
            <a:chExt cx="812800" cy="8201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20170"/>
            </a:xfrm>
            <a:custGeom>
              <a:avLst/>
              <a:gdLst/>
              <a:ahLst/>
              <a:cxnLst/>
              <a:rect r="r" b="b" t="t" l="l"/>
              <a:pathLst>
                <a:path h="820170" w="812800">
                  <a:moveTo>
                    <a:pt x="406400" y="0"/>
                  </a:moveTo>
                  <a:cubicBezTo>
                    <a:pt x="181951" y="0"/>
                    <a:pt x="0" y="183601"/>
                    <a:pt x="0" y="410085"/>
                  </a:cubicBezTo>
                  <a:cubicBezTo>
                    <a:pt x="0" y="636569"/>
                    <a:pt x="181951" y="820170"/>
                    <a:pt x="406400" y="820170"/>
                  </a:cubicBezTo>
                  <a:cubicBezTo>
                    <a:pt x="630849" y="820170"/>
                    <a:pt x="812800" y="636569"/>
                    <a:pt x="812800" y="410085"/>
                  </a:cubicBezTo>
                  <a:cubicBezTo>
                    <a:pt x="812800" y="18360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9266"/>
              <a:ext cx="660400" cy="714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300314" y="8713379"/>
            <a:ext cx="1126451" cy="1089841"/>
          </a:xfrm>
          <a:custGeom>
            <a:avLst/>
            <a:gdLst/>
            <a:ahLst/>
            <a:cxnLst/>
            <a:rect r="r" b="b" t="t" l="l"/>
            <a:pathLst>
              <a:path h="1089841" w="1126451">
                <a:moveTo>
                  <a:pt x="0" y="0"/>
                </a:moveTo>
                <a:lnTo>
                  <a:pt x="1126450" y="0"/>
                </a:lnTo>
                <a:lnTo>
                  <a:pt x="1126450" y="1089842"/>
                </a:lnTo>
                <a:lnTo>
                  <a:pt x="0" y="10898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59317" y="5718645"/>
            <a:ext cx="13769365" cy="155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2214" b="tru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4. Analisis estadistico y vista general </a:t>
            </a:r>
          </a:p>
          <a:p>
            <a:pPr algn="ctr">
              <a:lnSpc>
                <a:spcPts val="3100"/>
              </a:lnSpc>
            </a:pPr>
            <a:r>
              <a:rPr lang="en-US" sz="2214" b="tru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Obtiene todas las tablas del codigo y hace un analisis estadistico y visual de estas tablas, en las columnas numericas y las categoricas</a:t>
            </a:r>
          </a:p>
          <a:p>
            <a:pPr algn="ctr" marL="0" indent="0" lvl="1">
              <a:lnSpc>
                <a:spcPts val="31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970549" y="7224485"/>
            <a:ext cx="13769365" cy="11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2214" b="tru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5. Detecta los outliers </a:t>
            </a:r>
          </a:p>
          <a:p>
            <a:pPr algn="ctr">
              <a:lnSpc>
                <a:spcPts val="3100"/>
              </a:lnSpc>
            </a:pPr>
            <a:r>
              <a:rPr lang="en-US" sz="2214" b="tru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Detecta si hay valores externos y da una recomendacion en caso de que si se encuentren </a:t>
            </a:r>
          </a:p>
          <a:p>
            <a:pPr algn="ctr" marL="0" indent="0" lvl="1">
              <a:lnSpc>
                <a:spcPts val="310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970549" y="8457755"/>
            <a:ext cx="13769365" cy="155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2214" b="tru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6. Correlacion de variables </a:t>
            </a:r>
          </a:p>
          <a:p>
            <a:pPr algn="ctr">
              <a:lnSpc>
                <a:spcPts val="3100"/>
              </a:lnSpc>
            </a:pPr>
            <a:r>
              <a:rPr lang="en-US" sz="2214" b="true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Carga y selecciona variables númericas, y crea un mapa de calor con las correlaciones, igual que una matriz de dispersión </a:t>
            </a:r>
          </a:p>
          <a:p>
            <a:pPr algn="ctr" marL="0" indent="0" lvl="1">
              <a:lnSpc>
                <a:spcPts val="31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A2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31790" y="-3825628"/>
            <a:ext cx="16449947" cy="16449947"/>
          </a:xfrm>
          <a:custGeom>
            <a:avLst/>
            <a:gdLst/>
            <a:ahLst/>
            <a:cxnLst/>
            <a:rect r="r" b="b" t="t" l="l"/>
            <a:pathLst>
              <a:path h="16449947" w="16449947">
                <a:moveTo>
                  <a:pt x="0" y="0"/>
                </a:moveTo>
                <a:lnTo>
                  <a:pt x="16449947" y="0"/>
                </a:lnTo>
                <a:lnTo>
                  <a:pt x="16449947" y="16449947"/>
                </a:lnTo>
                <a:lnTo>
                  <a:pt x="0" y="164499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40399" y="1692566"/>
            <a:ext cx="9279105" cy="6972893"/>
            <a:chOff x="0" y="0"/>
            <a:chExt cx="3205392" cy="24087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80010" y="80010"/>
              <a:ext cx="3112682" cy="2316019"/>
            </a:xfrm>
            <a:custGeom>
              <a:avLst/>
              <a:gdLst/>
              <a:ahLst/>
              <a:cxnLst/>
              <a:rect r="r" b="b" t="t" l="l"/>
              <a:pathLst>
                <a:path h="2316019" w="3112682">
                  <a:moveTo>
                    <a:pt x="0" y="2261409"/>
                  </a:moveTo>
                  <a:lnTo>
                    <a:pt x="0" y="2316019"/>
                  </a:lnTo>
                  <a:lnTo>
                    <a:pt x="3112682" y="2316019"/>
                  </a:lnTo>
                  <a:lnTo>
                    <a:pt x="3112682" y="0"/>
                  </a:lnTo>
                  <a:lnTo>
                    <a:pt x="3058072" y="0"/>
                  </a:lnTo>
                  <a:lnTo>
                    <a:pt x="3058072" y="2261409"/>
                  </a:lnTo>
                  <a:close/>
                </a:path>
              </a:pathLst>
            </a:custGeom>
            <a:solidFill>
              <a:srgbClr val="4F8FD1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7310" y="67310"/>
              <a:ext cx="3138082" cy="2341419"/>
            </a:xfrm>
            <a:custGeom>
              <a:avLst/>
              <a:gdLst/>
              <a:ahLst/>
              <a:cxnLst/>
              <a:rect r="r" b="b" t="t" l="l"/>
              <a:pathLst>
                <a:path h="2341419" w="3138082">
                  <a:moveTo>
                    <a:pt x="3070772" y="0"/>
                  </a:moveTo>
                  <a:lnTo>
                    <a:pt x="3070772" y="12700"/>
                  </a:lnTo>
                  <a:lnTo>
                    <a:pt x="3125382" y="12700"/>
                  </a:lnTo>
                  <a:lnTo>
                    <a:pt x="3125382" y="2328719"/>
                  </a:lnTo>
                  <a:lnTo>
                    <a:pt x="12700" y="2328719"/>
                  </a:lnTo>
                  <a:lnTo>
                    <a:pt x="12700" y="2274109"/>
                  </a:lnTo>
                  <a:lnTo>
                    <a:pt x="0" y="2274109"/>
                  </a:lnTo>
                  <a:lnTo>
                    <a:pt x="0" y="2341419"/>
                  </a:lnTo>
                  <a:lnTo>
                    <a:pt x="3138082" y="2341419"/>
                  </a:lnTo>
                  <a:lnTo>
                    <a:pt x="3138082" y="0"/>
                  </a:lnTo>
                  <a:close/>
                </a:path>
              </a:pathLst>
            </a:custGeom>
            <a:solidFill>
              <a:srgbClr val="4F8FD1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2700" y="12700"/>
              <a:ext cx="3112682" cy="2316019"/>
            </a:xfrm>
            <a:custGeom>
              <a:avLst/>
              <a:gdLst/>
              <a:ahLst/>
              <a:cxnLst/>
              <a:rect r="r" b="b" t="t" l="l"/>
              <a:pathLst>
                <a:path h="2316019" w="3112682">
                  <a:moveTo>
                    <a:pt x="0" y="0"/>
                  </a:moveTo>
                  <a:lnTo>
                    <a:pt x="3112682" y="0"/>
                  </a:lnTo>
                  <a:lnTo>
                    <a:pt x="3112682" y="2316019"/>
                  </a:lnTo>
                  <a:lnTo>
                    <a:pt x="0" y="231601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38082" cy="2341419"/>
            </a:xfrm>
            <a:custGeom>
              <a:avLst/>
              <a:gdLst/>
              <a:ahLst/>
              <a:cxnLst/>
              <a:rect r="r" b="b" t="t" l="l"/>
              <a:pathLst>
                <a:path h="2341419" w="3138082">
                  <a:moveTo>
                    <a:pt x="80010" y="2341419"/>
                  </a:moveTo>
                  <a:lnTo>
                    <a:pt x="3138082" y="2341419"/>
                  </a:lnTo>
                  <a:lnTo>
                    <a:pt x="3138082" y="80010"/>
                  </a:lnTo>
                  <a:lnTo>
                    <a:pt x="3138082" y="67310"/>
                  </a:lnTo>
                  <a:lnTo>
                    <a:pt x="3138082" y="0"/>
                  </a:lnTo>
                  <a:lnTo>
                    <a:pt x="0" y="0"/>
                  </a:lnTo>
                  <a:lnTo>
                    <a:pt x="0" y="2341419"/>
                  </a:lnTo>
                  <a:lnTo>
                    <a:pt x="67310" y="2341419"/>
                  </a:lnTo>
                  <a:lnTo>
                    <a:pt x="80010" y="2341419"/>
                  </a:lnTo>
                  <a:close/>
                  <a:moveTo>
                    <a:pt x="12700" y="12700"/>
                  </a:moveTo>
                  <a:lnTo>
                    <a:pt x="3125382" y="12700"/>
                  </a:lnTo>
                  <a:lnTo>
                    <a:pt x="3125382" y="2328719"/>
                  </a:lnTo>
                  <a:lnTo>
                    <a:pt x="12700" y="2328719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4F8FD1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976168" y="1867353"/>
            <a:ext cx="1663256" cy="1650782"/>
          </a:xfrm>
          <a:custGeom>
            <a:avLst/>
            <a:gdLst/>
            <a:ahLst/>
            <a:cxnLst/>
            <a:rect r="r" b="b" t="t" l="l"/>
            <a:pathLst>
              <a:path h="1650782" w="1663256">
                <a:moveTo>
                  <a:pt x="0" y="0"/>
                </a:moveTo>
                <a:lnTo>
                  <a:pt x="1663256" y="0"/>
                </a:lnTo>
                <a:lnTo>
                  <a:pt x="1663256" y="1650782"/>
                </a:lnTo>
                <a:lnTo>
                  <a:pt x="0" y="1650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977909" y="4399345"/>
            <a:ext cx="1663256" cy="1650782"/>
          </a:xfrm>
          <a:custGeom>
            <a:avLst/>
            <a:gdLst/>
            <a:ahLst/>
            <a:cxnLst/>
            <a:rect r="r" b="b" t="t" l="l"/>
            <a:pathLst>
              <a:path h="1650782" w="1663256">
                <a:moveTo>
                  <a:pt x="0" y="0"/>
                </a:moveTo>
                <a:lnTo>
                  <a:pt x="1663256" y="0"/>
                </a:lnTo>
                <a:lnTo>
                  <a:pt x="1663256" y="1650782"/>
                </a:lnTo>
                <a:lnTo>
                  <a:pt x="0" y="1650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77909" y="6260559"/>
            <a:ext cx="1663256" cy="1650782"/>
          </a:xfrm>
          <a:custGeom>
            <a:avLst/>
            <a:gdLst/>
            <a:ahLst/>
            <a:cxnLst/>
            <a:rect r="r" b="b" t="t" l="l"/>
            <a:pathLst>
              <a:path h="1650782" w="1663256">
                <a:moveTo>
                  <a:pt x="0" y="0"/>
                </a:moveTo>
                <a:lnTo>
                  <a:pt x="1663256" y="0"/>
                </a:lnTo>
                <a:lnTo>
                  <a:pt x="1663256" y="1650781"/>
                </a:lnTo>
                <a:lnTo>
                  <a:pt x="0" y="16507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976704" y="8252905"/>
            <a:ext cx="1698963" cy="169896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8FD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427156" y="8622034"/>
            <a:ext cx="992977" cy="960706"/>
          </a:xfrm>
          <a:custGeom>
            <a:avLst/>
            <a:gdLst/>
            <a:ahLst/>
            <a:cxnLst/>
            <a:rect r="r" b="b" t="t" l="l"/>
            <a:pathLst>
              <a:path h="960706" w="992977">
                <a:moveTo>
                  <a:pt x="0" y="0"/>
                </a:moveTo>
                <a:lnTo>
                  <a:pt x="992978" y="0"/>
                </a:lnTo>
                <a:lnTo>
                  <a:pt x="992978" y="960705"/>
                </a:lnTo>
                <a:lnTo>
                  <a:pt x="0" y="9607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3218835" y="2481864"/>
            <a:ext cx="8495071" cy="8229600"/>
          </a:xfrm>
          <a:custGeom>
            <a:avLst/>
            <a:gdLst/>
            <a:ahLst/>
            <a:cxnLst/>
            <a:rect r="r" b="b" t="t" l="l"/>
            <a:pathLst>
              <a:path h="8229600" w="8495071">
                <a:moveTo>
                  <a:pt x="0" y="0"/>
                </a:moveTo>
                <a:lnTo>
                  <a:pt x="8495070" y="0"/>
                </a:lnTo>
                <a:lnTo>
                  <a:pt x="8495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365760" y="2234488"/>
            <a:ext cx="884073" cy="884073"/>
          </a:xfrm>
          <a:custGeom>
            <a:avLst/>
            <a:gdLst/>
            <a:ahLst/>
            <a:cxnLst/>
            <a:rect r="r" b="b" t="t" l="l"/>
            <a:pathLst>
              <a:path h="884073" w="884073">
                <a:moveTo>
                  <a:pt x="0" y="0"/>
                </a:moveTo>
                <a:lnTo>
                  <a:pt x="884072" y="0"/>
                </a:lnTo>
                <a:lnTo>
                  <a:pt x="884072" y="884073"/>
                </a:lnTo>
                <a:lnTo>
                  <a:pt x="0" y="8840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367501" y="6596664"/>
            <a:ext cx="940341" cy="940341"/>
          </a:xfrm>
          <a:custGeom>
            <a:avLst/>
            <a:gdLst/>
            <a:ahLst/>
            <a:cxnLst/>
            <a:rect r="r" b="b" t="t" l="l"/>
            <a:pathLst>
              <a:path h="940341" w="940341">
                <a:moveTo>
                  <a:pt x="0" y="0"/>
                </a:moveTo>
                <a:lnTo>
                  <a:pt x="940341" y="0"/>
                </a:lnTo>
                <a:lnTo>
                  <a:pt x="940341" y="940341"/>
                </a:lnTo>
                <a:lnTo>
                  <a:pt x="0" y="9403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225309" y="4642250"/>
            <a:ext cx="1164973" cy="1164973"/>
          </a:xfrm>
          <a:custGeom>
            <a:avLst/>
            <a:gdLst/>
            <a:ahLst/>
            <a:cxnLst/>
            <a:rect r="r" b="b" t="t" l="l"/>
            <a:pathLst>
              <a:path h="1164973" w="1164973">
                <a:moveTo>
                  <a:pt x="0" y="0"/>
                </a:moveTo>
                <a:lnTo>
                  <a:pt x="1164974" y="0"/>
                </a:lnTo>
                <a:lnTo>
                  <a:pt x="1164974" y="1164973"/>
                </a:lnTo>
                <a:lnTo>
                  <a:pt x="0" y="116497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8784040" y="1829253"/>
            <a:ext cx="5163423" cy="40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89"/>
              </a:lnSpc>
              <a:spcBef>
                <a:spcPct val="0"/>
              </a:spcBef>
            </a:pPr>
            <a:r>
              <a:rPr lang="en-US" b="true" sz="2420">
                <a:solidFill>
                  <a:srgbClr val="2D659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Reflexión Mariano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84040" y="2292216"/>
            <a:ext cx="6479672" cy="1673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1"/>
              </a:lnSpc>
            </a:pPr>
            <a:r>
              <a:rPr lang="en-US" sz="1579">
                <a:solidFill>
                  <a:srgbClr val="2D659F"/>
                </a:solidFill>
                <a:latin typeface="Noto Sans"/>
                <a:ea typeface="Noto Sans"/>
                <a:cs typeface="Noto Sans"/>
                <a:sym typeface="Noto Sans"/>
              </a:rPr>
              <a:t>Yo aprendi mucho mejor a como manejar una base de datos y al principio fue difícil por tener que usar tantos datos, y es algo que personalmente me falta de mejorar. Para este proyecto aporte haciendo el diagrama con los datos que ibamos a usar para el codigo y documentando el codigo </a:t>
            </a:r>
          </a:p>
          <a:p>
            <a:pPr algn="l" marL="0" indent="0" lvl="1">
              <a:lnSpc>
                <a:spcPts val="2211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8784040" y="4521829"/>
            <a:ext cx="5163423" cy="40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389"/>
              </a:lnSpc>
              <a:spcBef>
                <a:spcPct val="0"/>
              </a:spcBef>
            </a:pPr>
            <a:r>
              <a:rPr lang="en-US" b="true" sz="2420">
                <a:solidFill>
                  <a:srgbClr val="2D659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Reflexion Rodrigo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89462" y="5003265"/>
            <a:ext cx="6474251" cy="1316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1"/>
              </a:lnSpc>
            </a:pPr>
            <a:r>
              <a:rPr lang="en-US" sz="744">
                <a:solidFill>
                  <a:srgbClr val="2D659F"/>
                </a:solidFill>
                <a:latin typeface="Noto Sans"/>
                <a:ea typeface="Noto Sans"/>
                <a:cs typeface="Noto Sans"/>
                <a:sym typeface="Noto Sans"/>
              </a:rPr>
              <a:t>La verdad me gusto combinar todos los temas que hemos visto en el semestre y me hubiera gustado aprovechar más el tiempo que tuvimos para hacer el proyecto ese fue mi desafio, una decision clave fue utilizar IA para generar los datos del database debido a que fue una perdida de tiempo yo estar haciendo los datos uno por uno, me gustaria usar estos modelos para practicar el machine learning y talvez usarlo como programador de grande.</a:t>
            </a:r>
          </a:p>
          <a:p>
            <a:pPr algn="l">
              <a:lnSpc>
                <a:spcPts val="1041"/>
              </a:lnSpc>
            </a:pPr>
          </a:p>
          <a:p>
            <a:pPr algn="l">
              <a:lnSpc>
                <a:spcPts val="1041"/>
              </a:lnSpc>
            </a:pPr>
            <a:r>
              <a:rPr lang="en-US" sz="744">
                <a:solidFill>
                  <a:srgbClr val="2D659F"/>
                </a:solidFill>
                <a:latin typeface="Noto Sans"/>
                <a:ea typeface="Noto Sans"/>
                <a:cs typeface="Noto Sans"/>
                <a:sym typeface="Noto Sans"/>
              </a:rPr>
              <a:t>Mi funcion en el equipo fue hacer el database y el modelo del machine learning, me gusto como trabajamos en equipo y como nos organizamos de manera rapida.</a:t>
            </a:r>
          </a:p>
          <a:p>
            <a:pPr algn="l">
              <a:lnSpc>
                <a:spcPts val="1041"/>
              </a:lnSpc>
            </a:pPr>
          </a:p>
          <a:p>
            <a:pPr algn="l">
              <a:lnSpc>
                <a:spcPts val="1041"/>
              </a:lnSpc>
            </a:pPr>
            <a:r>
              <a:rPr lang="en-US" sz="744">
                <a:solidFill>
                  <a:srgbClr val="2D659F"/>
                </a:solidFill>
                <a:latin typeface="Noto Sans"/>
                <a:ea typeface="Noto Sans"/>
                <a:cs typeface="Noto Sans"/>
                <a:sym typeface="Noto Sans"/>
              </a:rPr>
              <a:t>Gracias por todo miss</a:t>
            </a:r>
          </a:p>
          <a:p>
            <a:pPr algn="l" marL="0" indent="0" lvl="1">
              <a:lnSpc>
                <a:spcPts val="1041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8784040" y="6464279"/>
            <a:ext cx="5163423" cy="40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9"/>
              </a:lnSpc>
            </a:pPr>
            <a:r>
              <a:rPr lang="en-US" b="true" sz="2420">
                <a:solidFill>
                  <a:srgbClr val="2D659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Inteligencia artificial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784040" y="6906363"/>
            <a:ext cx="5470645" cy="763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036"/>
              </a:lnSpc>
              <a:spcBef>
                <a:spcPct val="0"/>
              </a:spcBef>
            </a:pPr>
            <a:r>
              <a:rPr lang="en-US" sz="1454" strike="noStrike" u="none">
                <a:solidFill>
                  <a:srgbClr val="2D659F"/>
                </a:solidFill>
                <a:latin typeface="Noto Sans"/>
                <a:ea typeface="Noto Sans"/>
                <a:cs typeface="Noto Sans"/>
                <a:sym typeface="Noto Sans"/>
              </a:rPr>
              <a:t>Lorem ipsum dolor sit amet, consectetur adipiscing elit. Mauris eleifend magna in sem rutrum luctus. Sed ullamcorper diam non venenatis dictum. Integer malesuada molestie.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10266" y="384298"/>
            <a:ext cx="516342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Reflexiones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DAGnicPkMlc</dc:identifier>
  <dcterms:modified xsi:type="dcterms:W3CDTF">2011-08-01T06:04:30Z</dcterms:modified>
  <cp:revision>1</cp:revision>
  <dc:title>Presentación proyecto de robótica creativo ilustrativo 3d celeste</dc:title>
</cp:coreProperties>
</file>